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6" r:id="rId1"/>
  </p:sldMasterIdLst>
  <p:sldIdLst>
    <p:sldId id="256" r:id="rId2"/>
    <p:sldId id="257" r:id="rId3"/>
    <p:sldId id="269" r:id="rId4"/>
    <p:sldId id="270" r:id="rId5"/>
    <p:sldId id="258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>
        <p:scale>
          <a:sx n="80" d="100"/>
          <a:sy n="80" d="100"/>
        </p:scale>
        <p:origin x="52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April 28,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1441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52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47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68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4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83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3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785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4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85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April 28,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052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April 28,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012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5" r:id="rId6"/>
    <p:sldLayoutId id="2147483760" r:id="rId7"/>
    <p:sldLayoutId id="2147483761" r:id="rId8"/>
    <p:sldLayoutId id="2147483762" r:id="rId9"/>
    <p:sldLayoutId id="2147483764" r:id="rId10"/>
    <p:sldLayoutId id="214748376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799C41F-39C8-4DD6-A7E9-6516ED390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3565524" cy="3034657"/>
          </a:xfrm>
        </p:spPr>
        <p:txBody>
          <a:bodyPr anchor="b">
            <a:normAutofit/>
          </a:bodyPr>
          <a:lstStyle/>
          <a:p>
            <a:r>
              <a:rPr lang="es-MX" sz="4800" b="1" dirty="0"/>
              <a:t>Generación de Llaves</a:t>
            </a:r>
            <a:br>
              <a:rPr lang="es-MX" sz="4800" dirty="0"/>
            </a:br>
            <a:r>
              <a:rPr lang="es-MX" sz="4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Criptografía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9E89E65B-7951-46B8-A26B-2F49DFDC6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721394"/>
            <a:ext cx="3636643" cy="2902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Profesora: Cortez Duarte nidia asunción</a:t>
            </a:r>
          </a:p>
          <a:p>
            <a:pPr>
              <a:lnSpc>
                <a:spcPct val="90000"/>
              </a:lnSpc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Alumnos: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Chacón Inostrosa Jaime Enrique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Ramírez Olvera Guillermo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Sánchez Méndez Edmundo Josué</a:t>
            </a:r>
          </a:p>
          <a:p>
            <a:pPr>
              <a:lnSpc>
                <a:spcPct val="90000"/>
              </a:lnSpc>
            </a:pPr>
            <a:endParaRPr lang="es-MX" sz="1400" b="1" dirty="0">
              <a:solidFill>
                <a:schemeClr val="tx1">
                  <a:alpha val="6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s-MX" sz="1400" b="1" dirty="0">
                <a:solidFill>
                  <a:schemeClr val="tx1">
                    <a:alpha val="60000"/>
                  </a:schemeClr>
                </a:solidFill>
              </a:rPr>
              <a:t>Grupo: 3CM13</a:t>
            </a:r>
          </a:p>
        </p:txBody>
      </p:sp>
      <p:pic>
        <p:nvPicPr>
          <p:cNvPr id="4" name="Vídeo 3" descr="Una estación de trenes&#10;&#10;Descripción generada automáticamente con confianza media">
            <a:extLst>
              <a:ext uri="{FF2B5EF4-FFF2-40B4-BE49-F238E27FC236}">
                <a16:creationId xmlns:a16="http://schemas.microsoft.com/office/drawing/2014/main" id="{E4D59F13-44F0-43C9-A208-BF53D0F396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4295776" y="1369777"/>
            <a:ext cx="7345363" cy="4120032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335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9E282-6A66-46C7-9B74-9E61D7997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1571778"/>
            <a:ext cx="11090274" cy="3979625"/>
          </a:xfrm>
        </p:spPr>
        <p:txBody>
          <a:bodyPr/>
          <a:lstStyle/>
          <a:p>
            <a:r>
              <a:rPr lang="es-ES" dirty="0"/>
              <a:t>A la transformación </a:t>
            </a:r>
            <a:r>
              <a:rPr lang="es-ES" dirty="0" err="1"/>
              <a:t>SubBytes</a:t>
            </a:r>
            <a:r>
              <a:rPr lang="es-ES" dirty="0"/>
              <a:t> que acabamos de hallar se le suman Ci−</a:t>
            </a:r>
            <a:r>
              <a:rPr lang="es-ES" dirty="0" err="1"/>
              <a:t>nk</a:t>
            </a:r>
            <a:r>
              <a:rPr lang="es-ES" dirty="0"/>
              <a:t> y </a:t>
            </a:r>
            <a:r>
              <a:rPr lang="es-ES" dirty="0" err="1"/>
              <a:t>Rcon</a:t>
            </a:r>
            <a:r>
              <a:rPr lang="es-ES" dirty="0"/>
              <a:t>(i/</a:t>
            </a:r>
            <a:r>
              <a:rPr lang="es-ES" dirty="0" err="1"/>
              <a:t>nk</a:t>
            </a:r>
            <a:r>
              <a:rPr lang="es-ES" dirty="0"/>
              <a:t>), obteniendo así la columna Ci que estábamos buscando.</a:t>
            </a:r>
          </a:p>
          <a:p>
            <a:r>
              <a:rPr lang="es-ES" dirty="0"/>
              <a:t>Hay que recordar que la suma es una operación XOR y que </a:t>
            </a:r>
            <a:r>
              <a:rPr lang="es-ES" dirty="0" err="1"/>
              <a:t>nk</a:t>
            </a:r>
            <a:r>
              <a:rPr lang="es-ES" dirty="0"/>
              <a:t> = 4, 6 </a:t>
            </a:r>
            <a:r>
              <a:rPr lang="es-ES" dirty="0" err="1"/>
              <a:t>ó</a:t>
            </a:r>
            <a:r>
              <a:rPr lang="es-ES" dirty="0"/>
              <a:t> 8 para longitudes de clave 128, 192 ´o 256 bits respectivamente. En este caso </a:t>
            </a:r>
            <a:r>
              <a:rPr lang="es-ES" dirty="0" err="1"/>
              <a:t>nk</a:t>
            </a:r>
            <a:r>
              <a:rPr lang="es-ES" dirty="0"/>
              <a:t> = 4, por lo tanto, la columna de la matriz </a:t>
            </a:r>
            <a:r>
              <a:rPr lang="es-ES" dirty="0" err="1"/>
              <a:t>Rcon</a:t>
            </a:r>
            <a:r>
              <a:rPr lang="es-ES" dirty="0"/>
              <a:t> que hay que utilizar en este momento (i = 4) es </a:t>
            </a:r>
            <a:r>
              <a:rPr lang="es-ES" dirty="0" err="1"/>
              <a:t>Rcon</a:t>
            </a:r>
            <a:r>
              <a:rPr lang="es-ES" dirty="0"/>
              <a:t>(1), es decir, la primera columna.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01D1AE6-4C7B-4615-86A8-F94538229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737" y="4330499"/>
            <a:ext cx="8239947" cy="208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91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F07D6188-5FEA-4152-ACC6-76EA9BED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Recordemos que Se utiliza la columna 1 de la tabla Rcon así como de nuestra K.</a:t>
            </a:r>
          </a:p>
          <a:p>
            <a:endParaRPr lang="es-MX" dirty="0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81FE3444-EEE3-46C9-ACE7-040EB5AFB419}"/>
              </a:ext>
            </a:extLst>
          </p:cNvPr>
          <p:cNvGrpSpPr/>
          <p:nvPr/>
        </p:nvGrpSpPr>
        <p:grpSpPr>
          <a:xfrm>
            <a:off x="1442546" y="3070184"/>
            <a:ext cx="9046634" cy="2319964"/>
            <a:chOff x="1442546" y="3070184"/>
            <a:chExt cx="9046634" cy="2319964"/>
          </a:xfrm>
        </p:grpSpPr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863FD159-0199-4C60-9944-EC5C7B5671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2546" y="3070184"/>
              <a:ext cx="9046634" cy="2319964"/>
            </a:xfrm>
            <a:prstGeom prst="rect">
              <a:avLst/>
            </a:prstGeom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ACE699E6-8147-4B1F-B7AA-7A03D5A1B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3452" y="3344779"/>
              <a:ext cx="550306" cy="1503947"/>
            </a:xfrm>
            <a:prstGeom prst="rect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68181928-F77A-4EA2-B398-CE95E8FD9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66922" y="3344779"/>
              <a:ext cx="550306" cy="1507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3595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F07D6188-5FEA-4152-ACC6-76EA9BED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Para hallar Ci no hay más que realizar la suma de Ci−1 y Ci−</a:t>
            </a:r>
            <a:r>
              <a:rPr lang="es-ES" dirty="0" err="1"/>
              <a:t>nk</a:t>
            </a:r>
            <a:r>
              <a:rPr lang="es-ES" dirty="0"/>
              <a:t>.</a:t>
            </a:r>
            <a:endParaRPr lang="es-MX" dirty="0"/>
          </a:p>
        </p:txBody>
      </p:sp>
      <p:grpSp>
        <p:nvGrpSpPr>
          <p:cNvPr id="25" name="Grupo 24">
            <a:extLst>
              <a:ext uri="{FF2B5EF4-FFF2-40B4-BE49-F238E27FC236}">
                <a16:creationId xmlns:a16="http://schemas.microsoft.com/office/drawing/2014/main" id="{F46094CC-A97F-4A33-B3E2-C8298923255E}"/>
              </a:ext>
            </a:extLst>
          </p:cNvPr>
          <p:cNvGrpSpPr/>
          <p:nvPr/>
        </p:nvGrpSpPr>
        <p:grpSpPr>
          <a:xfrm>
            <a:off x="265655" y="2687625"/>
            <a:ext cx="5578554" cy="1469705"/>
            <a:chOff x="265655" y="2687625"/>
            <a:chExt cx="5578554" cy="1469705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5D8A9676-EB0D-4F53-8FE1-F925647F84A3}"/>
                </a:ext>
              </a:extLst>
            </p:cNvPr>
            <p:cNvGrpSpPr/>
            <p:nvPr/>
          </p:nvGrpSpPr>
          <p:grpSpPr>
            <a:xfrm>
              <a:off x="265655" y="2687625"/>
              <a:ext cx="5578554" cy="1469705"/>
              <a:chOff x="265655" y="2687625"/>
              <a:chExt cx="5578554" cy="1469705"/>
            </a:xfrm>
          </p:grpSpPr>
          <p:pic>
            <p:nvPicPr>
              <p:cNvPr id="4" name="Imagen 3">
                <a:extLst>
                  <a:ext uri="{FF2B5EF4-FFF2-40B4-BE49-F238E27FC236}">
                    <a16:creationId xmlns:a16="http://schemas.microsoft.com/office/drawing/2014/main" id="{0248444E-CA24-4C7B-AB9E-59C091D419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5655" y="2687625"/>
                <a:ext cx="5578554" cy="1469705"/>
              </a:xfrm>
              <a:prstGeom prst="rect">
                <a:avLst/>
              </a:prstGeom>
            </p:spPr>
          </p:pic>
          <p:pic>
            <p:nvPicPr>
              <p:cNvPr id="6" name="Imagen 5">
                <a:extLst>
                  <a:ext uri="{FF2B5EF4-FFF2-40B4-BE49-F238E27FC236}">
                    <a16:creationId xmlns:a16="http://schemas.microsoft.com/office/drawing/2014/main" id="{92622C4C-063C-4D16-854E-DF114DBC0C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0512" y="2747866"/>
                <a:ext cx="476316" cy="1362265"/>
              </a:xfrm>
              <a:prstGeom prst="rect">
                <a:avLst/>
              </a:prstGeom>
            </p:spPr>
          </p:pic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5CA70879-AB22-499D-845E-A50E1EFD1F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54932" y="2855060"/>
                <a:ext cx="476316" cy="1247951"/>
              </a:xfrm>
              <a:prstGeom prst="rect">
                <a:avLst/>
              </a:prstGeom>
            </p:spPr>
          </p:pic>
        </p:grpSp>
        <p:pic>
          <p:nvPicPr>
            <p:cNvPr id="23" name="Imagen 22">
              <a:extLst>
                <a:ext uri="{FF2B5EF4-FFF2-40B4-BE49-F238E27FC236}">
                  <a16:creationId xmlns:a16="http://schemas.microsoft.com/office/drawing/2014/main" id="{C70C70F2-EEA8-4AB2-8B18-A3D964222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09352" y="2855060"/>
              <a:ext cx="389598" cy="1191184"/>
            </a:xfrm>
            <a:prstGeom prst="rect">
              <a:avLst/>
            </a:prstGeom>
          </p:spPr>
        </p:pic>
      </p:grpSp>
      <p:grpSp>
        <p:nvGrpSpPr>
          <p:cNvPr id="37" name="Grupo 36">
            <a:extLst>
              <a:ext uri="{FF2B5EF4-FFF2-40B4-BE49-F238E27FC236}">
                <a16:creationId xmlns:a16="http://schemas.microsoft.com/office/drawing/2014/main" id="{C89D9B69-7A0D-407D-A1B3-ECD234792A8E}"/>
              </a:ext>
            </a:extLst>
          </p:cNvPr>
          <p:cNvGrpSpPr/>
          <p:nvPr/>
        </p:nvGrpSpPr>
        <p:grpSpPr>
          <a:xfrm>
            <a:off x="6262851" y="2694147"/>
            <a:ext cx="5578555" cy="1469705"/>
            <a:chOff x="6262851" y="2694147"/>
            <a:chExt cx="5578555" cy="1469705"/>
          </a:xfrm>
        </p:grpSpPr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1B8B4875-2627-4985-AA34-B9EF7C685B0C}"/>
                </a:ext>
              </a:extLst>
            </p:cNvPr>
            <p:cNvGrpSpPr/>
            <p:nvPr/>
          </p:nvGrpSpPr>
          <p:grpSpPr>
            <a:xfrm>
              <a:off x="6262851" y="2694147"/>
              <a:ext cx="5578555" cy="1469705"/>
              <a:chOff x="6262851" y="2694147"/>
              <a:chExt cx="5578555" cy="1469705"/>
            </a:xfrm>
          </p:grpSpPr>
          <p:grpSp>
            <p:nvGrpSpPr>
              <p:cNvPr id="26" name="Grupo 25">
                <a:extLst>
                  <a:ext uri="{FF2B5EF4-FFF2-40B4-BE49-F238E27FC236}">
                    <a16:creationId xmlns:a16="http://schemas.microsoft.com/office/drawing/2014/main" id="{364360DD-6C86-4962-8298-633EAB7DCC36}"/>
                  </a:ext>
                </a:extLst>
              </p:cNvPr>
              <p:cNvGrpSpPr/>
              <p:nvPr/>
            </p:nvGrpSpPr>
            <p:grpSpPr>
              <a:xfrm>
                <a:off x="6262851" y="2694147"/>
                <a:ext cx="5578555" cy="1469705"/>
                <a:chOff x="6262851" y="2694147"/>
                <a:chExt cx="5578555" cy="1469705"/>
              </a:xfrm>
            </p:grpSpPr>
            <p:grpSp>
              <p:nvGrpSpPr>
                <p:cNvPr id="15" name="Grupo 14">
                  <a:extLst>
                    <a:ext uri="{FF2B5EF4-FFF2-40B4-BE49-F238E27FC236}">
                      <a16:creationId xmlns:a16="http://schemas.microsoft.com/office/drawing/2014/main" id="{4A7DF81F-9CE4-4D6C-9377-983325820680}"/>
                    </a:ext>
                  </a:extLst>
                </p:cNvPr>
                <p:cNvGrpSpPr/>
                <p:nvPr/>
              </p:nvGrpSpPr>
              <p:grpSpPr>
                <a:xfrm>
                  <a:off x="6262851" y="2694147"/>
                  <a:ext cx="5578555" cy="1469705"/>
                  <a:chOff x="6262851" y="2694147"/>
                  <a:chExt cx="5578555" cy="1469705"/>
                </a:xfrm>
              </p:grpSpPr>
              <p:pic>
                <p:nvPicPr>
                  <p:cNvPr id="10" name="Imagen 9">
                    <a:extLst>
                      <a:ext uri="{FF2B5EF4-FFF2-40B4-BE49-F238E27FC236}">
                        <a16:creationId xmlns:a16="http://schemas.microsoft.com/office/drawing/2014/main" id="{4321DF96-7607-4123-93B1-12F03E46B21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6262851" y="2694147"/>
                    <a:ext cx="5578555" cy="1469705"/>
                  </a:xfrm>
                  <a:prstGeom prst="rect">
                    <a:avLst/>
                  </a:prstGeom>
                </p:spPr>
              </p:pic>
              <p:pic>
                <p:nvPicPr>
                  <p:cNvPr id="14" name="Imagen 13">
                    <a:extLst>
                      <a:ext uri="{FF2B5EF4-FFF2-40B4-BE49-F238E27FC236}">
                        <a16:creationId xmlns:a16="http://schemas.microsoft.com/office/drawing/2014/main" id="{BA78A1D7-8504-49E7-A75F-9A1BF6E6B3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9019743" y="2836538"/>
                    <a:ext cx="446985" cy="125444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4" name="Imagen 23">
                  <a:extLst>
                    <a:ext uri="{FF2B5EF4-FFF2-40B4-BE49-F238E27FC236}">
                      <a16:creationId xmlns:a16="http://schemas.microsoft.com/office/drawing/2014/main" id="{50A1C09C-BA77-4A81-80DC-5F68E10FB0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694017" y="2826885"/>
                  <a:ext cx="389598" cy="1191184"/>
                </a:xfrm>
                <a:prstGeom prst="rect">
                  <a:avLst/>
                </a:prstGeom>
              </p:spPr>
            </p:pic>
          </p:grpSp>
          <p:pic>
            <p:nvPicPr>
              <p:cNvPr id="28" name="Imagen 27">
                <a:extLst>
                  <a:ext uri="{FF2B5EF4-FFF2-40B4-BE49-F238E27FC236}">
                    <a16:creationId xmlns:a16="http://schemas.microsoft.com/office/drawing/2014/main" id="{09495550-9AFA-4624-8A18-BC9C435FB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99718" y="2887835"/>
                <a:ext cx="389598" cy="1215174"/>
              </a:xfrm>
              <a:prstGeom prst="rect">
                <a:avLst/>
              </a:prstGeom>
            </p:spPr>
          </p:pic>
        </p:grpSp>
        <p:pic>
          <p:nvPicPr>
            <p:cNvPr id="36" name="Imagen 35">
              <a:extLst>
                <a:ext uri="{FF2B5EF4-FFF2-40B4-BE49-F238E27FC236}">
                  <a16:creationId xmlns:a16="http://schemas.microsoft.com/office/drawing/2014/main" id="{6E579D2B-EAA5-4BB8-A967-0945827E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01670" y="3280195"/>
              <a:ext cx="389598" cy="297609"/>
            </a:xfrm>
            <a:prstGeom prst="rect">
              <a:avLst/>
            </a:prstGeom>
          </p:spPr>
        </p:pic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BC98EFD5-7D81-4146-B986-4A08B959DBD3}"/>
              </a:ext>
            </a:extLst>
          </p:cNvPr>
          <p:cNvGrpSpPr/>
          <p:nvPr/>
        </p:nvGrpSpPr>
        <p:grpSpPr>
          <a:xfrm>
            <a:off x="2924814" y="4635891"/>
            <a:ext cx="6127314" cy="1614279"/>
            <a:chOff x="2924814" y="4635891"/>
            <a:chExt cx="6127314" cy="1614279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649E5DB6-5105-4DA0-8E1B-A8D191DFD2A8}"/>
                </a:ext>
              </a:extLst>
            </p:cNvPr>
            <p:cNvGrpSpPr/>
            <p:nvPr/>
          </p:nvGrpSpPr>
          <p:grpSpPr>
            <a:xfrm>
              <a:off x="2924814" y="4635891"/>
              <a:ext cx="6127314" cy="1614279"/>
              <a:chOff x="2924814" y="4635891"/>
              <a:chExt cx="6127314" cy="1614279"/>
            </a:xfrm>
          </p:grpSpPr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1DC26C63-2257-4612-B105-18EE6E121380}"/>
                  </a:ext>
                </a:extLst>
              </p:cNvPr>
              <p:cNvGrpSpPr/>
              <p:nvPr/>
            </p:nvGrpSpPr>
            <p:grpSpPr>
              <a:xfrm>
                <a:off x="2924814" y="4635891"/>
                <a:ext cx="6127314" cy="1614279"/>
                <a:chOff x="2924814" y="4635891"/>
                <a:chExt cx="6127314" cy="1614279"/>
              </a:xfrm>
            </p:grpSpPr>
            <p:grpSp>
              <p:nvGrpSpPr>
                <p:cNvPr id="21" name="Grupo 20">
                  <a:extLst>
                    <a:ext uri="{FF2B5EF4-FFF2-40B4-BE49-F238E27FC236}">
                      <a16:creationId xmlns:a16="http://schemas.microsoft.com/office/drawing/2014/main" id="{4B20A0A8-C68E-4E72-AD03-40FAA8B96C10}"/>
                    </a:ext>
                  </a:extLst>
                </p:cNvPr>
                <p:cNvGrpSpPr/>
                <p:nvPr/>
              </p:nvGrpSpPr>
              <p:grpSpPr>
                <a:xfrm>
                  <a:off x="2924814" y="4635891"/>
                  <a:ext cx="6127314" cy="1614279"/>
                  <a:chOff x="2924814" y="4635891"/>
                  <a:chExt cx="6127314" cy="1614279"/>
                </a:xfrm>
              </p:grpSpPr>
              <p:pic>
                <p:nvPicPr>
                  <p:cNvPr id="9" name="Imagen 8">
                    <a:extLst>
                      <a:ext uri="{FF2B5EF4-FFF2-40B4-BE49-F238E27FC236}">
                        <a16:creationId xmlns:a16="http://schemas.microsoft.com/office/drawing/2014/main" id="{51C6996F-A883-465B-9058-88554C5503D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2924814" y="4635891"/>
                    <a:ext cx="6127314" cy="1614279"/>
                  </a:xfrm>
                  <a:prstGeom prst="rect">
                    <a:avLst/>
                  </a:prstGeom>
                </p:spPr>
              </p:pic>
              <p:pic>
                <p:nvPicPr>
                  <p:cNvPr id="20" name="Imagen 19">
                    <a:extLst>
                      <a:ext uri="{FF2B5EF4-FFF2-40B4-BE49-F238E27FC236}">
                        <a16:creationId xmlns:a16="http://schemas.microsoft.com/office/drawing/2014/main" id="{BA209E53-3F8A-4A86-B2C7-7976B33E1FD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983706" y="4808701"/>
                    <a:ext cx="453189" cy="1441469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9" name="Imagen 28">
                  <a:extLst>
                    <a:ext uri="{FF2B5EF4-FFF2-40B4-BE49-F238E27FC236}">
                      <a16:creationId xmlns:a16="http://schemas.microsoft.com/office/drawing/2014/main" id="{EE2DE15C-DC1A-4833-80B9-0AF7C4ECC0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538340" y="4835443"/>
                  <a:ext cx="453189" cy="1215174"/>
                </a:xfrm>
                <a:prstGeom prst="rect">
                  <a:avLst/>
                </a:prstGeom>
              </p:spPr>
            </p:pic>
          </p:grpSp>
          <p:pic>
            <p:nvPicPr>
              <p:cNvPr id="33" name="Imagen 32">
                <a:extLst>
                  <a:ext uri="{FF2B5EF4-FFF2-40B4-BE49-F238E27FC236}">
                    <a16:creationId xmlns:a16="http://schemas.microsoft.com/office/drawing/2014/main" id="{0F819661-1877-4F19-8C41-15DAE6B5FF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19334" y="4835442"/>
                <a:ext cx="468465" cy="1390119"/>
              </a:xfrm>
              <a:prstGeom prst="rect">
                <a:avLst/>
              </a:prstGeom>
            </p:spPr>
          </p:pic>
        </p:grpSp>
        <p:pic>
          <p:nvPicPr>
            <p:cNvPr id="39" name="Imagen 38">
              <a:extLst>
                <a:ext uri="{FF2B5EF4-FFF2-40B4-BE49-F238E27FC236}">
                  <a16:creationId xmlns:a16="http://schemas.microsoft.com/office/drawing/2014/main" id="{EE379824-916F-4F54-9A63-6435FC12A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18804" y="5281863"/>
              <a:ext cx="448982" cy="357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2336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F07D6188-5FEA-4152-ACC6-76EA9BED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Finalmente tenemos como resultado de la primera </a:t>
            </a:r>
            <a:r>
              <a:rPr lang="es-ES" dirty="0" err="1"/>
              <a:t>subllave</a:t>
            </a:r>
            <a:r>
              <a:rPr lang="es-ES" dirty="0"/>
              <a:t>.</a:t>
            </a:r>
            <a:endParaRPr lang="es-MX" dirty="0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6AE97E2A-55E5-46F0-B561-02B40BF0219B}"/>
              </a:ext>
            </a:extLst>
          </p:cNvPr>
          <p:cNvGrpSpPr/>
          <p:nvPr/>
        </p:nvGrpSpPr>
        <p:grpSpPr>
          <a:xfrm>
            <a:off x="851487" y="2807166"/>
            <a:ext cx="9676144" cy="2967992"/>
            <a:chOff x="851487" y="2807166"/>
            <a:chExt cx="9676144" cy="2967992"/>
          </a:xfrm>
        </p:grpSpPr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86544EB2-F11E-4B50-9F12-063EBF5DEF90}"/>
                </a:ext>
              </a:extLst>
            </p:cNvPr>
            <p:cNvGrpSpPr/>
            <p:nvPr/>
          </p:nvGrpSpPr>
          <p:grpSpPr>
            <a:xfrm>
              <a:off x="851487" y="2807166"/>
              <a:ext cx="9676144" cy="2967992"/>
              <a:chOff x="6205540" y="4359240"/>
              <a:chExt cx="5590401" cy="1616627"/>
            </a:xfrm>
          </p:grpSpPr>
          <p:pic>
            <p:nvPicPr>
              <p:cNvPr id="35" name="Imagen 34">
                <a:extLst>
                  <a:ext uri="{FF2B5EF4-FFF2-40B4-BE49-F238E27FC236}">
                    <a16:creationId xmlns:a16="http://schemas.microsoft.com/office/drawing/2014/main" id="{6F17135C-223F-4C7D-AA07-E7F0ED0B6C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05540" y="4359240"/>
                <a:ext cx="5590401" cy="1616627"/>
              </a:xfrm>
              <a:prstGeom prst="rect">
                <a:avLst/>
              </a:prstGeom>
            </p:spPr>
          </p:pic>
          <p:pic>
            <p:nvPicPr>
              <p:cNvPr id="38" name="Imagen 37">
                <a:extLst>
                  <a:ext uri="{FF2B5EF4-FFF2-40B4-BE49-F238E27FC236}">
                    <a16:creationId xmlns:a16="http://schemas.microsoft.com/office/drawing/2014/main" id="{02D32912-C495-49AF-9AA3-F6EA1496BA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9288" y="4890977"/>
                <a:ext cx="1066907" cy="936100"/>
              </a:xfrm>
              <a:prstGeom prst="rect">
                <a:avLst/>
              </a:prstGeom>
            </p:spPr>
          </p:pic>
        </p:grp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4AC3B0F-AF4C-431B-935A-5FFFE85FC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73905" y="3783391"/>
              <a:ext cx="1846655" cy="1718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54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0EF52D-F4F6-4CC1-8F9B-3B986C29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5" cy="1997855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MX"/>
              <a:t>Proceso de Generación de Llaves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DE6EE9-5C84-4A79-91D5-CEBBE5ED7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5437187" cy="3415519"/>
          </a:xfrm>
        </p:spPr>
        <p:txBody>
          <a:bodyPr anchor="t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s-ES" sz="1900" dirty="0"/>
              <a:t>En el AES, concretamente en la operación </a:t>
            </a:r>
            <a:r>
              <a:rPr lang="es-ES" sz="1900" dirty="0" err="1"/>
              <a:t>AddRoundKey</a:t>
            </a:r>
            <a:r>
              <a:rPr lang="es-ES" sz="1900" dirty="0"/>
              <a:t>, se utilizan diferentes subclaves, todas derivadas de la clave original.</a:t>
            </a:r>
          </a:p>
          <a:p>
            <a:pPr algn="just">
              <a:lnSpc>
                <a:spcPct val="100000"/>
              </a:lnSpc>
            </a:pPr>
            <a:r>
              <a:rPr lang="es-ES" sz="1900" dirty="0"/>
              <a:t>La clave expandida, una sucesión de todas las subclaves, puede verse como una matriz de 4 filas por [4 × (</a:t>
            </a:r>
            <a:r>
              <a:rPr lang="es-ES" sz="1900" dirty="0" err="1"/>
              <a:t>Nr</a:t>
            </a:r>
            <a:r>
              <a:rPr lang="es-ES" sz="1900" dirty="0"/>
              <a:t> + 1)] columnas.</a:t>
            </a:r>
          </a:p>
          <a:p>
            <a:pPr algn="just">
              <a:lnSpc>
                <a:spcPct val="100000"/>
              </a:lnSpc>
            </a:pPr>
            <a:r>
              <a:rPr lang="es-ES" sz="1900" dirty="0"/>
              <a:t>Es decir, que la longitud de la clave expandida varía dependiendo de </a:t>
            </a:r>
            <a:r>
              <a:rPr lang="es-ES" sz="1900" dirty="0" err="1"/>
              <a:t>Nr</a:t>
            </a:r>
            <a:r>
              <a:rPr lang="es-ES" sz="1900" dirty="0"/>
              <a:t>, que a su vez varía dependiendo de la longitud de clave.</a:t>
            </a:r>
          </a:p>
          <a:p>
            <a:pPr>
              <a:lnSpc>
                <a:spcPct val="100000"/>
              </a:lnSpc>
            </a:pPr>
            <a:endParaRPr lang="es-MX" sz="1900" dirty="0"/>
          </a:p>
        </p:txBody>
      </p:sp>
      <p:pic>
        <p:nvPicPr>
          <p:cNvPr id="1026" name="Picture 2" descr="AES Corp. (AES) - BNamericas">
            <a:extLst>
              <a:ext uri="{FF2B5EF4-FFF2-40B4-BE49-F238E27FC236}">
                <a16:creationId xmlns:a16="http://schemas.microsoft.com/office/drawing/2014/main" id="{C77C724E-9FF2-455C-8208-9EAC0C313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99918" y="2176409"/>
            <a:ext cx="5404220" cy="2215730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554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0EF52D-F4F6-4CC1-8F9B-3B986C29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MX" dirty="0"/>
              <a:t>Proceso de Generación de Llaves</a:t>
            </a:r>
          </a:p>
        </p:txBody>
      </p:sp>
      <p:sp>
        <p:nvSpPr>
          <p:cNvPr id="75" name="Marcador de contenido 2">
            <a:extLst>
              <a:ext uri="{FF2B5EF4-FFF2-40B4-BE49-F238E27FC236}">
                <a16:creationId xmlns:a16="http://schemas.microsoft.com/office/drawing/2014/main" id="{11DE6EE9-5C84-4A79-91D5-CEBBE5ED7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s-ES" sz="1100"/>
              <a:t>Por ejemplo, la clave expandida para una longitud de clave de 128 bits se representa como una matriz de 4 filas por (4 × 11), es decir, 44 columnas.</a:t>
            </a:r>
          </a:p>
          <a:p>
            <a:pPr>
              <a:lnSpc>
                <a:spcPct val="100000"/>
              </a:lnSpc>
            </a:pPr>
            <a:r>
              <a:rPr lang="es-ES" sz="1100"/>
              <a:t>Análogamente, para una longitud de clave de 192 bits (la cual se representa en la clave expandida como una matriz de 4 × 6), la clave expandida es una matriz de 4 filas por (4 × 13), o lo que es lo mismo, 52 columnas.</a:t>
            </a:r>
          </a:p>
          <a:p>
            <a:pPr>
              <a:lnSpc>
                <a:spcPct val="100000"/>
              </a:lnSpc>
            </a:pPr>
            <a:r>
              <a:rPr lang="es-ES" sz="1100"/>
              <a:t>Todas las subclaves utilizadas, para cualquier longitud de clave, son de 128 bits, o lo que es lo mismo, 4 columnas. Esa es la razón por la que a más longitud de clave, más número de rondas.</a:t>
            </a:r>
          </a:p>
          <a:p>
            <a:pPr>
              <a:lnSpc>
                <a:spcPct val="100000"/>
              </a:lnSpc>
            </a:pPr>
            <a:r>
              <a:rPr lang="es-ES" sz="1100"/>
              <a:t>Es importante señalar que el cálculo de subclaves es idéntico para longitudes de clave de 128 y 192 bits, mientras que para 256 bits varía en ciertos detalles.</a:t>
            </a:r>
          </a:p>
          <a:p>
            <a:pPr>
              <a:lnSpc>
                <a:spcPct val="100000"/>
              </a:lnSpc>
            </a:pPr>
            <a:endParaRPr lang="es-MX" sz="1100"/>
          </a:p>
        </p:txBody>
      </p:sp>
      <p:pic>
        <p:nvPicPr>
          <p:cNvPr id="5" name="Imagen 4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80CF0C7C-6AAE-4D0D-BEEF-01860BE3DC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15" r="6762" b="-1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35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F224A-A256-446A-9C3D-1875CB69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Generación de Llaves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B78EE4-654D-4283-9D5B-0423538E2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dato del AES, necesario para el cálculo de subclaves para claves de cualquier longitud, es la matriz </a:t>
            </a:r>
            <a:r>
              <a:rPr lang="es-ES" dirty="0" err="1"/>
              <a:t>Rcon</a:t>
            </a:r>
            <a:r>
              <a:rPr lang="es-ES" dirty="0"/>
              <a:t>.</a:t>
            </a:r>
          </a:p>
          <a:p>
            <a:r>
              <a:rPr lang="es-ES" dirty="0"/>
              <a:t>Dicha matriz, según [NIS01] es de la siguiente forma: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88AB524-0B1E-42AE-960B-427A18D34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305" y="3901167"/>
            <a:ext cx="7252631" cy="195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65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19C28-B6BC-4F22-840B-04C96603F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Ejercicio Propuesto Para Obtener Subllave K1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EE9ABF0-23B7-458C-AE6D-7CD71EA32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7352" y="3073293"/>
            <a:ext cx="9615548" cy="1416577"/>
          </a:xfrm>
        </p:spPr>
      </p:pic>
    </p:spTree>
    <p:extLst>
      <p:ext uri="{BB962C8B-B14F-4D97-AF65-F5344CB8AC3E}">
        <p14:creationId xmlns:p14="http://schemas.microsoft.com/office/powerpoint/2010/main" val="3236736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6204E-C93D-497C-B61D-D3A80CFBC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7851C-E571-4A69-89C7-CAD347B00A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s-MX" dirty="0"/>
              <a:t>Primero saber que la clase </a:t>
            </a:r>
            <a:r>
              <a:rPr lang="es-MX" dirty="0" err="1"/>
              <a:t>ki</a:t>
            </a:r>
            <a:r>
              <a:rPr lang="es-MX" dirty="0"/>
              <a:t> se expande a una matriz de 4 filas dado que el tamaño de K inicial es de 128 bits, por lo que el número de rondas correspondiente es de 10.</a:t>
            </a:r>
          </a:p>
          <a:p>
            <a:endParaRPr lang="es-MX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6BC54F8-E4EC-481F-BF1A-64EBBCD26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3761" y="1980217"/>
            <a:ext cx="5435600" cy="3995650"/>
          </a:xfrm>
        </p:spPr>
        <p:txBody>
          <a:bodyPr/>
          <a:lstStyle/>
          <a:p>
            <a:pPr algn="just"/>
            <a:r>
              <a:rPr lang="es-ES" dirty="0"/>
              <a:t> Ahora realizamos la clave expandida para una longitud de clave de 128 bits como en nuestro caso se representa como una matriz de 4 filas por (4 × 11), es decir, 44 columnas.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4CE280D-B2AC-4789-B3E0-1D47A80EA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84" y="4156852"/>
            <a:ext cx="4623620" cy="2151873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8AB38854-4AD5-4FF6-9845-B874E3CFB237}"/>
              </a:ext>
            </a:extLst>
          </p:cNvPr>
          <p:cNvGrpSpPr/>
          <p:nvPr/>
        </p:nvGrpSpPr>
        <p:grpSpPr>
          <a:xfrm>
            <a:off x="6205540" y="4359240"/>
            <a:ext cx="5590401" cy="1616627"/>
            <a:chOff x="6205540" y="4359240"/>
            <a:chExt cx="5590401" cy="1616627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E138B526-AA3C-4B81-B382-9BF8C422E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05540" y="4359240"/>
              <a:ext cx="5590401" cy="1616627"/>
            </a:xfrm>
            <a:prstGeom prst="rect">
              <a:avLst/>
            </a:prstGeom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B77D3B84-C23F-4A1F-B1BC-578A77C6E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69288" y="4890977"/>
              <a:ext cx="1066907" cy="93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79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734F4-9DBE-4E0E-AEDD-B7388E01D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627F4D-73BA-459C-B5FE-C3790772F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38" y="1709161"/>
            <a:ext cx="11090274" cy="3979625"/>
          </a:xfrm>
        </p:spPr>
        <p:txBody>
          <a:bodyPr>
            <a:normAutofit/>
          </a:bodyPr>
          <a:lstStyle/>
          <a:p>
            <a:r>
              <a:rPr lang="es-ES" dirty="0"/>
              <a:t>1) El primer paso para calcular las subclaves es introducir la clave original en las  primeras columnas. En el caso de 128 bits, ocupa 4 columnas, como se pudo apreciar anteriormente. Ahora hay que calcular las columnas de las diferentes subclaves una a una.</a:t>
            </a:r>
          </a:p>
          <a:p>
            <a:r>
              <a:rPr lang="es-ES" dirty="0"/>
              <a:t>Básicamente, la primera columna del grupo de </a:t>
            </a:r>
            <a:r>
              <a:rPr lang="es-ES" dirty="0" err="1"/>
              <a:t>Nk</a:t>
            </a:r>
            <a:r>
              <a:rPr lang="es-ES" dirty="0"/>
              <a:t> columnas (en este caso 4) aplica una serie de operaciones que describiremos a continuación, mientras que el resto de columnas del grupo se calculan de manera análoga.</a:t>
            </a:r>
            <a:endParaRPr lang="es-MX" dirty="0"/>
          </a:p>
        </p:txBody>
      </p:sp>
      <p:grpSp>
        <p:nvGrpSpPr>
          <p:cNvPr id="48" name="Grupo 47">
            <a:extLst>
              <a:ext uri="{FF2B5EF4-FFF2-40B4-BE49-F238E27FC236}">
                <a16:creationId xmlns:a16="http://schemas.microsoft.com/office/drawing/2014/main" id="{F3726A10-93B9-478B-8867-BC4D7759EC5B}"/>
              </a:ext>
            </a:extLst>
          </p:cNvPr>
          <p:cNvGrpSpPr/>
          <p:nvPr/>
        </p:nvGrpSpPr>
        <p:grpSpPr>
          <a:xfrm>
            <a:off x="2969044" y="4802290"/>
            <a:ext cx="5777913" cy="1772991"/>
            <a:chOff x="6205540" y="4359240"/>
            <a:chExt cx="5590401" cy="1616627"/>
          </a:xfrm>
        </p:grpSpPr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3B3E387C-E721-471A-BCBC-CC4CE69F8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05540" y="4359240"/>
              <a:ext cx="5590401" cy="1616627"/>
            </a:xfrm>
            <a:prstGeom prst="rect">
              <a:avLst/>
            </a:prstGeom>
          </p:spPr>
        </p:pic>
        <p:pic>
          <p:nvPicPr>
            <p:cNvPr id="54" name="Imagen 53">
              <a:extLst>
                <a:ext uri="{FF2B5EF4-FFF2-40B4-BE49-F238E27FC236}">
                  <a16:creationId xmlns:a16="http://schemas.microsoft.com/office/drawing/2014/main" id="{1DA7DDB9-960B-4624-9CCC-86D0399F7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9288" y="4890977"/>
              <a:ext cx="1066907" cy="93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685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9E282-6A66-46C7-9B74-9E61D7997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dirty="0"/>
              <a:t>Vamos a denominar como Ci a la columna actual que queremos hallar. En este momento i = 4.</a:t>
            </a:r>
          </a:p>
          <a:p>
            <a:pPr algn="just"/>
            <a:r>
              <a:rPr lang="es-ES" dirty="0"/>
              <a:t>2. Se aplica sobre Ci−1 una rotación hacia arriba.</a:t>
            </a: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F5A913-E87A-4392-85F5-5C5CCECC4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308" y="3780020"/>
            <a:ext cx="6211353" cy="250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63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9E282-6A66-46C7-9B74-9E61D7997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445" y="3245941"/>
            <a:ext cx="3565525" cy="2289419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3) </a:t>
            </a:r>
            <a:r>
              <a:rPr lang="en-US" sz="2000" dirty="0" err="1"/>
              <a:t>Sobre</a:t>
            </a:r>
            <a:r>
              <a:rPr lang="en-US" sz="2000" dirty="0"/>
              <a:t> </a:t>
            </a:r>
            <a:r>
              <a:rPr lang="en-US" sz="2000" dirty="0" err="1"/>
              <a:t>esa</a:t>
            </a:r>
            <a:r>
              <a:rPr lang="en-US" sz="2000" dirty="0"/>
              <a:t> </a:t>
            </a:r>
            <a:r>
              <a:rPr lang="en-US" sz="2000" dirty="0" err="1"/>
              <a:t>columna</a:t>
            </a:r>
            <a:r>
              <a:rPr lang="en-US" sz="2000" dirty="0"/>
              <a:t> </a:t>
            </a:r>
            <a:r>
              <a:rPr lang="en-US" sz="2000" dirty="0" err="1"/>
              <a:t>rotada</a:t>
            </a:r>
            <a:r>
              <a:rPr lang="en-US" sz="2000" dirty="0"/>
              <a:t>, se </a:t>
            </a:r>
            <a:r>
              <a:rPr lang="en-US" sz="2000" dirty="0" err="1"/>
              <a:t>aplica</a:t>
            </a:r>
            <a:r>
              <a:rPr lang="en-US" sz="2000" dirty="0"/>
              <a:t> la </a:t>
            </a:r>
            <a:r>
              <a:rPr lang="en-US" sz="2000" dirty="0" err="1"/>
              <a:t>operación</a:t>
            </a:r>
            <a:r>
              <a:rPr lang="en-US" sz="2000" dirty="0"/>
              <a:t> </a:t>
            </a:r>
            <a:r>
              <a:rPr lang="en-US" sz="2000" dirty="0" err="1"/>
              <a:t>SubBytes</a:t>
            </a:r>
            <a:r>
              <a:rPr lang="en-US" sz="2000" dirty="0"/>
              <a:t>.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9EC2F64-8F06-4CEE-9EA2-76D0D2124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232" y="437141"/>
            <a:ext cx="631474" cy="634502"/>
            <a:chOff x="-61232" y="437141"/>
            <a:chExt cx="631474" cy="634502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090B7B3-EF52-4999-A926-D35E4F0C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05" y="375204"/>
              <a:ext cx="507599" cy="631474"/>
            </a:xfrm>
            <a:custGeom>
              <a:avLst/>
              <a:gdLst>
                <a:gd name="connsiteX0" fmla="*/ 237599 w 507599"/>
                <a:gd name="connsiteY0" fmla="*/ 0 h 631474"/>
                <a:gd name="connsiteX1" fmla="*/ 499786 w 507599"/>
                <a:gd name="connsiteY1" fmla="*/ 465517 h 631474"/>
                <a:gd name="connsiteX2" fmla="*/ 502114 w 507599"/>
                <a:gd name="connsiteY2" fmla="*/ 469267 h 631474"/>
                <a:gd name="connsiteX3" fmla="*/ 507599 w 507599"/>
                <a:gd name="connsiteY3" fmla="*/ 496474 h 631474"/>
                <a:gd name="connsiteX4" fmla="*/ 237599 w 507599"/>
                <a:gd name="connsiteY4" fmla="*/ 631474 h 631474"/>
                <a:gd name="connsiteX5" fmla="*/ 206472 w 507599"/>
                <a:gd name="connsiteY5" fmla="*/ 628332 h 631474"/>
                <a:gd name="connsiteX6" fmla="*/ 0 w 507599"/>
                <a:gd name="connsiteY6" fmla="*/ 421860 h 63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7599" h="631474">
                  <a:moveTo>
                    <a:pt x="237599" y="0"/>
                  </a:moveTo>
                  <a:lnTo>
                    <a:pt x="499786" y="465517"/>
                  </a:lnTo>
                  <a:lnTo>
                    <a:pt x="502114" y="469267"/>
                  </a:lnTo>
                  <a:cubicBezTo>
                    <a:pt x="505711" y="478055"/>
                    <a:pt x="507599" y="487154"/>
                    <a:pt x="507599" y="496474"/>
                  </a:cubicBezTo>
                  <a:cubicBezTo>
                    <a:pt x="507599" y="571032"/>
                    <a:pt x="386716" y="631474"/>
                    <a:pt x="237599" y="631474"/>
                  </a:cubicBezTo>
                  <a:lnTo>
                    <a:pt x="206472" y="628332"/>
                  </a:lnTo>
                  <a:lnTo>
                    <a:pt x="0" y="42186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6552C80-AED0-4927-9F36-CD15EC9C4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-6132" y="570168"/>
              <a:ext cx="270000" cy="501475"/>
            </a:xfrm>
            <a:custGeom>
              <a:avLst/>
              <a:gdLst>
                <a:gd name="connsiteX0" fmla="*/ 66509 w 270000"/>
                <a:gd name="connsiteY0" fmla="*/ 501475 h 501475"/>
                <a:gd name="connsiteX1" fmla="*/ 59520 w 270000"/>
                <a:gd name="connsiteY1" fmla="*/ 493888 h 501475"/>
                <a:gd name="connsiteX2" fmla="*/ 0 w 270000"/>
                <a:gd name="connsiteY2" fmla="*/ 270000 h 501475"/>
                <a:gd name="connsiteX3" fmla="*/ 135000 w 270000"/>
                <a:gd name="connsiteY3" fmla="*/ 0 h 501475"/>
                <a:gd name="connsiteX4" fmla="*/ 270000 w 270000"/>
                <a:gd name="connsiteY4" fmla="*/ 270000 h 501475"/>
                <a:gd name="connsiteX5" fmla="*/ 266858 w 270000"/>
                <a:gd name="connsiteY5" fmla="*/ 301126 h 501475"/>
                <a:gd name="connsiteX6" fmla="*/ 144422 w 270000"/>
                <a:gd name="connsiteY6" fmla="*/ 423562 h 50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00" h="501475">
                  <a:moveTo>
                    <a:pt x="66509" y="501475"/>
                  </a:moveTo>
                  <a:lnTo>
                    <a:pt x="59520" y="493888"/>
                  </a:lnTo>
                  <a:cubicBezTo>
                    <a:pt x="23610" y="445367"/>
                    <a:pt x="0" y="363198"/>
                    <a:pt x="0" y="270000"/>
                  </a:cubicBezTo>
                  <a:cubicBezTo>
                    <a:pt x="0" y="120883"/>
                    <a:pt x="60442" y="0"/>
                    <a:pt x="135000" y="0"/>
                  </a:cubicBezTo>
                  <a:cubicBezTo>
                    <a:pt x="209558" y="0"/>
                    <a:pt x="270000" y="120883"/>
                    <a:pt x="270000" y="270000"/>
                  </a:cubicBezTo>
                  <a:lnTo>
                    <a:pt x="266858" y="301126"/>
                  </a:lnTo>
                  <a:lnTo>
                    <a:pt x="144422" y="423562"/>
                  </a:lnTo>
                  <a:close/>
                </a:path>
              </a:pathLst>
            </a:cu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727F61C-0A3E-4D50-95D4-F11DF93D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845" y="1645495"/>
            <a:ext cx="3565524" cy="88048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dirty="0" err="1"/>
              <a:t>Ejercicio</a:t>
            </a:r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77FE770-280D-4DDD-96A8-7FD8E9BC3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6566" y="913664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828F856-4BFC-4EE4-BA96-BB4A3EC36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192" y="489422"/>
            <a:ext cx="7089642" cy="2977649"/>
          </a:xfrm>
          <a:custGeom>
            <a:avLst/>
            <a:gdLst/>
            <a:ahLst/>
            <a:cxnLst/>
            <a:rect l="l" t="t" r="r" b="b"/>
            <a:pathLst>
              <a:path w="7090239" h="2734921">
                <a:moveTo>
                  <a:pt x="0" y="0"/>
                </a:moveTo>
                <a:lnTo>
                  <a:pt x="7090239" y="0"/>
                </a:lnTo>
                <a:lnTo>
                  <a:pt x="7090239" y="2734921"/>
                </a:lnTo>
                <a:lnTo>
                  <a:pt x="0" y="2734921"/>
                </a:lnTo>
                <a:close/>
              </a:path>
            </a:pathLst>
          </a:cu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3437291-597B-452C-9CD1-AAA2D823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8914626" y="5988981"/>
            <a:ext cx="1564187" cy="926985"/>
          </a:xfrm>
          <a:custGeom>
            <a:avLst/>
            <a:gdLst>
              <a:gd name="connsiteX0" fmla="*/ 1292680 w 1564187"/>
              <a:gd name="connsiteY0" fmla="*/ 271508 h 926985"/>
              <a:gd name="connsiteX1" fmla="*/ 1564187 w 1564187"/>
              <a:gd name="connsiteY1" fmla="*/ 926985 h 926985"/>
              <a:gd name="connsiteX2" fmla="*/ 1100694 w 1564187"/>
              <a:gd name="connsiteY2" fmla="*/ 926985 h 926985"/>
              <a:gd name="connsiteX3" fmla="*/ 637203 w 1564187"/>
              <a:gd name="connsiteY3" fmla="*/ 463493 h 926985"/>
              <a:gd name="connsiteX4" fmla="*/ 378060 w 1564187"/>
              <a:gd name="connsiteY4" fmla="*/ 542650 h 926985"/>
              <a:gd name="connsiteX5" fmla="*/ 328577 w 1564187"/>
              <a:gd name="connsiteY5" fmla="*/ 583476 h 926985"/>
              <a:gd name="connsiteX6" fmla="*/ 0 w 1564187"/>
              <a:gd name="connsiteY6" fmla="*/ 254899 h 926985"/>
              <a:gd name="connsiteX7" fmla="*/ 47554 w 1564187"/>
              <a:gd name="connsiteY7" fmla="*/ 211679 h 926985"/>
              <a:gd name="connsiteX8" fmla="*/ 637203 w 1564187"/>
              <a:gd name="connsiteY8" fmla="*/ 0 h 926985"/>
              <a:gd name="connsiteX9" fmla="*/ 1292680 w 1564187"/>
              <a:gd name="connsiteY9" fmla="*/ 271508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4187" h="926985">
                <a:moveTo>
                  <a:pt x="1292680" y="271508"/>
                </a:moveTo>
                <a:cubicBezTo>
                  <a:pt x="1460431" y="439259"/>
                  <a:pt x="1564187" y="671005"/>
                  <a:pt x="1564187" y="926985"/>
                </a:cubicBezTo>
                <a:lnTo>
                  <a:pt x="1100694" y="926985"/>
                </a:lnTo>
                <a:cubicBezTo>
                  <a:pt x="1100694" y="671005"/>
                  <a:pt x="893182" y="463493"/>
                  <a:pt x="637203" y="463493"/>
                </a:cubicBezTo>
                <a:cubicBezTo>
                  <a:pt x="541210" y="463493"/>
                  <a:pt x="452034" y="492674"/>
                  <a:pt x="378060" y="542650"/>
                </a:cubicBezTo>
                <a:lnTo>
                  <a:pt x="328577" y="583476"/>
                </a:lnTo>
                <a:lnTo>
                  <a:pt x="0" y="254899"/>
                </a:lnTo>
                <a:lnTo>
                  <a:pt x="47554" y="211679"/>
                </a:lnTo>
                <a:cubicBezTo>
                  <a:pt x="207792" y="79438"/>
                  <a:pt x="413221" y="0"/>
                  <a:pt x="637203" y="0"/>
                </a:cubicBezTo>
                <a:cubicBezTo>
                  <a:pt x="893182" y="0"/>
                  <a:pt x="1124928" y="103757"/>
                  <a:pt x="1292680" y="27150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F07E0C9-4EB6-4A7B-809B-0C5C5E213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9006442" y="5981236"/>
            <a:ext cx="1534673" cy="1042921"/>
          </a:xfrm>
          <a:custGeom>
            <a:avLst/>
            <a:gdLst>
              <a:gd name="connsiteX0" fmla="*/ 1197337 w 1534673"/>
              <a:gd name="connsiteY0" fmla="*/ 238153 h 1042921"/>
              <a:gd name="connsiteX1" fmla="*/ 1534673 w 1534673"/>
              <a:gd name="connsiteY1" fmla="*/ 1042921 h 1042921"/>
              <a:gd name="connsiteX2" fmla="*/ 1071180 w 1534673"/>
              <a:gd name="connsiteY2" fmla="*/ 1042921 h 1042921"/>
              <a:gd name="connsiteX3" fmla="*/ 607688 w 1534673"/>
              <a:gd name="connsiteY3" fmla="*/ 521461 h 1042921"/>
              <a:gd name="connsiteX4" fmla="*/ 427277 w 1534673"/>
              <a:gd name="connsiteY4" fmla="*/ 562440 h 1042921"/>
              <a:gd name="connsiteX5" fmla="*/ 351882 w 1534673"/>
              <a:gd name="connsiteY5" fmla="*/ 608481 h 1042921"/>
              <a:gd name="connsiteX6" fmla="*/ 0 w 1534673"/>
              <a:gd name="connsiteY6" fmla="*/ 256600 h 1042921"/>
              <a:gd name="connsiteX7" fmla="*/ 18040 w 1534673"/>
              <a:gd name="connsiteY7" fmla="*/ 238152 h 1042921"/>
              <a:gd name="connsiteX8" fmla="*/ 607688 w 1534673"/>
              <a:gd name="connsiteY8" fmla="*/ 0 h 1042921"/>
              <a:gd name="connsiteX9" fmla="*/ 1197337 w 1534673"/>
              <a:gd name="connsiteY9" fmla="*/ 238153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34673" h="1042921">
                <a:moveTo>
                  <a:pt x="1197337" y="238153"/>
                </a:moveTo>
                <a:cubicBezTo>
                  <a:pt x="1403356" y="429440"/>
                  <a:pt x="1534673" y="718927"/>
                  <a:pt x="1534673" y="1042921"/>
                </a:cubicBezTo>
                <a:lnTo>
                  <a:pt x="1071180" y="1042921"/>
                </a:lnTo>
                <a:cubicBezTo>
                  <a:pt x="1071180" y="754926"/>
                  <a:pt x="863668" y="521461"/>
                  <a:pt x="607688" y="521461"/>
                </a:cubicBezTo>
                <a:cubicBezTo>
                  <a:pt x="543694" y="521461"/>
                  <a:pt x="482728" y="536052"/>
                  <a:pt x="427277" y="562440"/>
                </a:cubicBezTo>
                <a:lnTo>
                  <a:pt x="351882" y="608481"/>
                </a:lnTo>
                <a:lnTo>
                  <a:pt x="0" y="256600"/>
                </a:lnTo>
                <a:lnTo>
                  <a:pt x="18040" y="238152"/>
                </a:lnTo>
                <a:cubicBezTo>
                  <a:pt x="178278" y="89374"/>
                  <a:pt x="383706" y="0"/>
                  <a:pt x="607688" y="0"/>
                </a:cubicBezTo>
                <a:cubicBezTo>
                  <a:pt x="831670" y="0"/>
                  <a:pt x="1037099" y="89374"/>
                  <a:pt x="1197337" y="23815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D5AEBCB-3691-4336-A5FB-0B0991ADA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360438" y="6160328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102E735F-5C50-4514-BC54-96094D922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192" y="3797278"/>
            <a:ext cx="7089642" cy="279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9908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690</Words>
  <Application>Microsoft Office PowerPoint</Application>
  <PresentationFormat>Panorámica</PresentationFormat>
  <Paragraphs>41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Avenir Next LT Pro</vt:lpstr>
      <vt:lpstr>3DFloatVTI</vt:lpstr>
      <vt:lpstr>Generación de Llaves Criptografía</vt:lpstr>
      <vt:lpstr>Proceso de Generación de Llaves</vt:lpstr>
      <vt:lpstr>Proceso de Generación de Llaves</vt:lpstr>
      <vt:lpstr>Proceso de Generación de Llaves</vt:lpstr>
      <vt:lpstr>Ejercicio Propuesto Para Obtener Subllave K1</vt:lpstr>
      <vt:lpstr>Ejercicio</vt:lpstr>
      <vt:lpstr>Ejercicio</vt:lpstr>
      <vt:lpstr>Ejercicio</vt:lpstr>
      <vt:lpstr>Ejercicio</vt:lpstr>
      <vt:lpstr>Ejercicio</vt:lpstr>
      <vt:lpstr>Ejercicio</vt:lpstr>
      <vt:lpstr>Ejercicio</vt:lpstr>
      <vt:lpstr>Ejercicio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Generación de Llaves Criptografía</dc:title>
  <dc:creator>Jaime Enrique Chacon Inostrosa</dc:creator>
  <cp:lastModifiedBy>Jaime Enrique Chacon Inostrosa</cp:lastModifiedBy>
  <cp:revision>10</cp:revision>
  <dcterms:created xsi:type="dcterms:W3CDTF">2021-04-28T14:08:40Z</dcterms:created>
  <dcterms:modified xsi:type="dcterms:W3CDTF">2021-04-28T15:33:06Z</dcterms:modified>
</cp:coreProperties>
</file>

<file path=docProps/thumbnail.jpeg>
</file>